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57" r:id="rId3"/>
    <p:sldId id="258" r:id="rId4"/>
    <p:sldId id="259" r:id="rId5"/>
    <p:sldId id="264" r:id="rId6"/>
    <p:sldId id="265" r:id="rId7"/>
    <p:sldId id="266" r:id="rId8"/>
    <p:sldId id="261" r:id="rId9"/>
    <p:sldId id="262" r:id="rId10"/>
    <p:sldId id="267" r:id="rId11"/>
    <p:sldId id="268" r:id="rId12"/>
    <p:sldId id="270"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60977" autoAdjust="0"/>
  </p:normalViewPr>
  <p:slideViewPr>
    <p:cSldViewPr snapToGrid="0">
      <p:cViewPr varScale="1">
        <p:scale>
          <a:sx n="69" d="100"/>
          <a:sy n="69" d="100"/>
        </p:scale>
        <p:origin x="216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were working to build an image classifier to classify the species of a bird based on its picture. An example of a use case for this would be evaluating population numbers for birds, particular in remote areas where you might use a drone to collect images and then evaluate if an endangered species had recovered its population numbers.</a:t>
            </a:r>
          </a:p>
          <a:p>
            <a:endParaRPr lang="en-US" dirty="0"/>
          </a:p>
          <a:p>
            <a:r>
              <a:rPr lang="en-US" dirty="0"/>
              <a:t>Since we were building an image classifier, we focused on a convolutional neural network to achieve our goal.</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and loss, but the individual classes showed significant fluctuation in their predictions. The 224x224 model had similar results to the 56x56 model, although adding the additional data added confidence to those predictions.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models performed poorly on D-</a:t>
            </a:r>
            <a:r>
              <a:rPr lang="en-US" dirty="0" err="1"/>
              <a:t>Arnauds</a:t>
            </a:r>
            <a:r>
              <a:rPr lang="en-US" dirty="0"/>
              <a:t> Barbet and Cedar Waxwing, so we wanted to add more images to see if we would improve those classes specifically. Because the 112x112 was giving us the best accuracy and the 224 was giving us the best loss, I decided to rebuild the 224 model but reset the weights for the 224 layer and unlock the weights for the 112 layer, my hope was that adding the additional information would then help the 112 layer better identify those birds while still getting the gains in certainty that training the 224 model did. </a:t>
            </a:r>
          </a:p>
          <a:p>
            <a:endParaRPr lang="en-US" dirty="0"/>
          </a:p>
          <a:p>
            <a:r>
              <a:rPr lang="en-US" dirty="0"/>
              <a:t>This worked as we ended up with our best accuracy of 91% and our best loss of 0.5178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257846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unfortunately did not perform as well on the test set as we would hope from the results of our testing. While our loss was on the lower side, the accuracy dropped down almost as low as our original simple model.</a:t>
            </a:r>
          </a:p>
          <a:p>
            <a:endParaRPr lang="en-US" dirty="0"/>
          </a:p>
          <a:p>
            <a:r>
              <a:rPr lang="en-US" dirty="0"/>
              <a:t>In reviewing the images from the validation and test sets, we determined that a challenge with our dataset was the validation data. Issues included ratio of males to females in the two sets (Bobolink had primarily images of the bird on the right in the validation set, but mostly the ones on the left in the test set) and imbalance of bird positions (blue heron poses in test and validation sets were very different).</a:t>
            </a:r>
          </a:p>
          <a:p>
            <a:endParaRPr lang="en-US" dirty="0"/>
          </a:p>
          <a:p>
            <a:r>
              <a:rPr lang="en-US" dirty="0"/>
              <a:t>Based on this evaluation, to get this perform better there are a few steps we could take:</a:t>
            </a:r>
          </a:p>
          <a:p>
            <a:pPr marL="171450" indent="-171450">
              <a:buFontTx/>
              <a:buChar char="-"/>
            </a:pPr>
            <a:r>
              <a:rPr lang="en-US" dirty="0"/>
              <a:t>Create a more robust validation set</a:t>
            </a:r>
          </a:p>
          <a:p>
            <a:pPr marL="171450" indent="-171450">
              <a:buFontTx/>
              <a:buChar char="-"/>
            </a:pPr>
            <a:r>
              <a:rPr lang="en-US" dirty="0"/>
              <a:t>Increase the complexity of our model further</a:t>
            </a:r>
          </a:p>
          <a:p>
            <a:pPr marL="171450" indent="-171450">
              <a:buFontTx/>
              <a:buChar char="-"/>
            </a:pPr>
            <a:r>
              <a:rPr lang="en-US" dirty="0"/>
              <a:t>Perform more image augmentation such as rotation, flips, and contrast shifts. </a:t>
            </a:r>
          </a:p>
        </p:txBody>
      </p:sp>
      <p:sp>
        <p:nvSpPr>
          <p:cNvPr id="4" name="Slide Number Placeholder 3"/>
          <p:cNvSpPr>
            <a:spLocks noGrp="1"/>
          </p:cNvSpPr>
          <p:nvPr>
            <p:ph type="sldNum" sz="quarter" idx="5"/>
          </p:nvPr>
        </p:nvSpPr>
        <p:spPr/>
        <p:txBody>
          <a:bodyPr/>
          <a:lstStyle/>
          <a:p>
            <a:fld id="{9C8921B4-5FC2-A248-8069-4602B3FBFF90}" type="slidenum">
              <a:rPr lang="en-US" smtClean="0"/>
              <a:t>13</a:t>
            </a:fld>
            <a:endParaRPr lang="en-US"/>
          </a:p>
        </p:txBody>
      </p:sp>
    </p:spTree>
    <p:extLst>
      <p:ext uri="{BB962C8B-B14F-4D97-AF65-F5344CB8AC3E}">
        <p14:creationId xmlns:p14="http://schemas.microsoft.com/office/powerpoint/2010/main" val="297771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 In order 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data was already divided into training, validation, and test sets. Each image was precleaned so that there was only one bird per image and the bird comprised at least 50% of the pixels.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maintain class balance, we only the first 100 images for each bird in our training set. The validation and test sets contained 5 images each per species. </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100% accuracy on the validation data, indicating this was a problem that would lend itself well to a being solved by neural nets.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a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our loss and accuracy, it appeared that our model was tending towards overfitting, even on this simple model.</a:t>
            </a:r>
          </a:p>
          <a:p>
            <a:endParaRPr lang="en-US" dirty="0"/>
          </a:p>
          <a:p>
            <a:r>
              <a:rPr lang="en-US" dirty="0"/>
              <a:t>Looking at the birds that were misclassified, found that the model was sort of all over the place, with some making sense (coloring on Bornean pheasant and blue heron), with other being harder to identify why the model predicted that specific class (Frill Back Pigeon and Campo Flicker)</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poorly classified birds to the birds classified most successfully, we found that birds with very distinct features were predicted better. The blocky red patch on the Cuban Trogon and the plume on </a:t>
            </a:r>
            <a:r>
              <a:rPr lang="en-US" dirty="0" err="1"/>
              <a:t>Gambel’s</a:t>
            </a:r>
            <a:r>
              <a:rPr lang="en-US" dirty="0"/>
              <a:t> quail seemed to be contributing to better predictions while birds with muted or indistinct coloring (blue heron) or a lot of variation in coloring (frill back pigeon) were being poorly predicted. </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 or the ones with more variation.</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strengthen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result in more species being classified 100% correctly, and some that had performed poorly improved. However, we also saw several birds did worse, some much worse than in the simple model. We were also still seeing overfitting, which wasn’t unexpected given that we’d made the model more complex. </a:t>
            </a:r>
          </a:p>
          <a:p>
            <a:endParaRPr lang="en-US" dirty="0"/>
          </a:p>
          <a:p>
            <a:r>
              <a:rPr lang="en-US" dirty="0"/>
              <a:t>Again, the birds that were doing well tended to be colorful or distinctive in some other way.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75060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our model generalize more, we needed to address overfitting. Making our model simpler didn’t seem like an option since it was already pretty shallow, and color was clearly very important even it was causing the overfitting. So instead, we reduced the complexity of the images themselves.</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help combat the overfitting from our previous model.</a:t>
            </a:r>
          </a:p>
          <a:p>
            <a:endParaRPr lang="en-US" dirty="0"/>
          </a:p>
          <a:p>
            <a:r>
              <a:rPr lang="en-US" dirty="0"/>
              <a:t>We then trained two more CNN layers on 112x112 and 224x224 (the original size), decreasing the filters as the quality of the image increased to </a:t>
            </a:r>
            <a:r>
              <a:rPr lang="en-US" dirty="0" err="1"/>
              <a:t>focusthe</a:t>
            </a:r>
            <a:r>
              <a:rPr lang="en-US" dirty="0"/>
              <a:t> model on the smaller details. </a:t>
            </a:r>
          </a:p>
          <a:p>
            <a:endParaRPr lang="en-US" dirty="0"/>
          </a:p>
          <a:p>
            <a:r>
              <a:rPr lang="en-US" dirty="0"/>
              <a:t>Because we introduced the dropout layer, we also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30942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3/11/2024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3/11/2024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406236"/>
            <a:ext cx="7362369" cy="2121776"/>
          </a:xfrm>
        </p:spPr>
        <p:txBody>
          <a:bodyPr>
            <a:normAutofit fontScale="92500" lnSpcReduction="10000"/>
          </a:bodyPr>
          <a:lstStyle/>
          <a:p>
            <a:r>
              <a:rPr lang="en-US" dirty="0"/>
              <a:t>Models trained on progressively higher quality images</a:t>
            </a:r>
          </a:p>
          <a:p>
            <a:r>
              <a:rPr lang="en-US" dirty="0"/>
              <a:t>Layered together to build a complex model</a:t>
            </a:r>
          </a:p>
          <a:p>
            <a:r>
              <a:rPr lang="en-US" dirty="0"/>
              <a:t>Weights of smaller scale models are locked to avoid learning noise from higher quality images</a:t>
            </a:r>
          </a:p>
          <a:p>
            <a:r>
              <a:rPr lang="en-US" dirty="0"/>
              <a:t>Filters, Dropout, and Epochs adjusted</a:t>
            </a:r>
          </a:p>
          <a:p>
            <a:endParaRPr lang="en-US" dirty="0"/>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163294225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87.99%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0.5862</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accuracy</a:t>
            </a:r>
          </a:p>
          <a:p>
            <a:pPr>
              <a:lnSpc>
                <a:spcPct val="110000"/>
              </a:lnSpc>
            </a:pPr>
            <a:r>
              <a:rPr lang="en-US" i="0" dirty="0"/>
              <a:t>224x224 dropped accuracy but loss improved</a:t>
            </a:r>
          </a:p>
        </p:txBody>
      </p:sp>
    </p:spTree>
    <p:extLst>
      <p:ext uri="{BB962C8B-B14F-4D97-AF65-F5344CB8AC3E}">
        <p14:creationId xmlns:p14="http://schemas.microsoft.com/office/powerpoint/2010/main" val="79299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0.3924</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3"/>
          <a:srcRect r="50835"/>
          <a:stretch/>
        </p:blipFill>
        <p:spPr>
          <a:xfrm>
            <a:off x="7225578" y="521710"/>
            <a:ext cx="3505740" cy="2514600"/>
          </a:xfrm>
          <a:prstGeom prst="rect">
            <a:avLst/>
          </a:prstGeom>
        </p:spPr>
      </p:pic>
    </p:spTree>
    <p:extLst>
      <p:ext uri="{BB962C8B-B14F-4D97-AF65-F5344CB8AC3E}">
        <p14:creationId xmlns:p14="http://schemas.microsoft.com/office/powerpoint/2010/main" val="24037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Final Test</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505691" y="3165764"/>
            <a:ext cx="6116782" cy="2713421"/>
          </a:xfrm>
        </p:spPr>
        <p:txBody>
          <a:bodyPr>
            <a:normAutofit/>
          </a:bodyPr>
          <a:lstStyle/>
          <a:p>
            <a:r>
              <a:rPr lang="en-US" dirty="0"/>
              <a:t>Accuracy declined  but loss was reasonably low</a:t>
            </a:r>
          </a:p>
          <a:p>
            <a:r>
              <a:rPr lang="en-US" dirty="0"/>
              <a:t>Structure of the validation set likely contributed to this</a:t>
            </a:r>
          </a:p>
          <a:p>
            <a:r>
              <a:rPr lang="en-US" dirty="0"/>
              <a:t>Next Steps include creating more robust validation set, increasing complexity, and introducing more image augmentation</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2649075578"/>
              </p:ext>
            </p:extLst>
          </p:nvPr>
        </p:nvGraphicFramePr>
        <p:xfrm>
          <a:off x="1314470" y="1589542"/>
          <a:ext cx="4201372" cy="133348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Accuracy</a:t>
                      </a:r>
                    </a:p>
                  </a:txBody>
                  <a:tcPr/>
                </a:tc>
                <a:tc>
                  <a:txBody>
                    <a:bodyPr/>
                    <a:lstStyle/>
                    <a:p>
                      <a:r>
                        <a:rPr lang="en-US" sz="2400" dirty="0"/>
                        <a:t>82.99%</a:t>
                      </a:r>
                    </a:p>
                  </a:txBody>
                  <a:tcPr/>
                </a:tc>
                <a:extLst>
                  <a:ext uri="{0D108BD9-81ED-4DB2-BD59-A6C34878D82A}">
                    <a16:rowId xmlns:a16="http://schemas.microsoft.com/office/drawing/2014/main" val="4051535526"/>
                  </a:ext>
                </a:extLst>
              </a:tr>
              <a:tr h="666740">
                <a:tc>
                  <a:txBody>
                    <a:bodyPr/>
                    <a:lstStyle/>
                    <a:p>
                      <a:r>
                        <a:rPr lang="en-US" sz="2400" dirty="0"/>
                        <a:t>Loss</a:t>
                      </a:r>
                    </a:p>
                  </a:txBody>
                  <a:tcPr/>
                </a:tc>
                <a:tc>
                  <a:txBody>
                    <a:bodyPr/>
                    <a:lstStyle/>
                    <a:p>
                      <a:r>
                        <a:rPr lang="en-US" sz="2400" dirty="0"/>
                        <a:t>0.5899</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33444" r="-464"/>
          <a:stretch/>
        </p:blipFill>
        <p:spPr>
          <a:xfrm>
            <a:off x="6622472" y="3364585"/>
            <a:ext cx="4890655"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4"/>
          <a:srcRect l="32904" r="75"/>
          <a:stretch/>
        </p:blipFill>
        <p:spPr>
          <a:xfrm>
            <a:off x="6622473" y="459364"/>
            <a:ext cx="4890654"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2492219668"/>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4603173" y="280865"/>
            <a:ext cx="7366570" cy="846549"/>
          </a:xfrm>
        </p:spPr>
        <p:txBody>
          <a:bodyPr vert="horz" lIns="91440" tIns="45720" rIns="91440" bIns="45720" rtlCol="0" anchor="b">
            <a:normAutofit/>
          </a:bodyPr>
          <a:lstStyle/>
          <a:p>
            <a:pPr algn="ctr"/>
            <a:r>
              <a:rPr lang="en-US" sz="4800" dirty="0"/>
              <a:t>Simple Model Evaluation</a:t>
            </a:r>
          </a:p>
        </p:txBody>
      </p:sp>
      <p:pic>
        <p:nvPicPr>
          <p:cNvPr id="7" name="Picture 6">
            <a:extLst>
              <a:ext uri="{FF2B5EF4-FFF2-40B4-BE49-F238E27FC236}">
                <a16:creationId xmlns:a16="http://schemas.microsoft.com/office/drawing/2014/main" id="{8DE5AC58-B7CD-53B8-68AF-CB6BDA7993DF}"/>
              </a:ext>
            </a:extLst>
          </p:cNvPr>
          <p:cNvPicPr>
            <a:picLocks noChangeAspect="1"/>
          </p:cNvPicPr>
          <p:nvPr/>
        </p:nvPicPr>
        <p:blipFill rotWithShape="1">
          <a:blip r:embed="rId3"/>
          <a:srcRect l="50973"/>
          <a:stretch/>
        </p:blipFill>
        <p:spPr>
          <a:xfrm>
            <a:off x="863716" y="3373076"/>
            <a:ext cx="3568007" cy="2565388"/>
          </a:xfrm>
          <a:prstGeom prst="rect">
            <a:avLst/>
          </a:prstGeom>
        </p:spPr>
      </p:pic>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rotWithShape="1">
          <a:blip r:embed="rId3"/>
          <a:srcRect r="50974"/>
          <a:stretch/>
        </p:blipFill>
        <p:spPr>
          <a:xfrm>
            <a:off x="863717" y="613005"/>
            <a:ext cx="3568006" cy="2565388"/>
          </a:xfrm>
          <a:prstGeom prst="rect">
            <a:avLst/>
          </a:prstGeom>
        </p:spPr>
      </p:pic>
      <p:pic>
        <p:nvPicPr>
          <p:cNvPr id="10" name="Picture 9">
            <a:extLst>
              <a:ext uri="{FF2B5EF4-FFF2-40B4-BE49-F238E27FC236}">
                <a16:creationId xmlns:a16="http://schemas.microsoft.com/office/drawing/2014/main" id="{E5DD1C0E-4198-C8F7-A2EB-D90D01BB1487}"/>
              </a:ext>
            </a:extLst>
          </p:cNvPr>
          <p:cNvPicPr>
            <a:picLocks noChangeAspect="1"/>
          </p:cNvPicPr>
          <p:nvPr/>
        </p:nvPicPr>
        <p:blipFill rotWithShape="1">
          <a:blip r:embed="rId4"/>
          <a:srcRect l="33622" r="33026"/>
          <a:stretch/>
        </p:blipFill>
        <p:spPr>
          <a:xfrm>
            <a:off x="5100351" y="2732941"/>
            <a:ext cx="1991297" cy="2057400"/>
          </a:xfrm>
          <a:prstGeom prst="rect">
            <a:avLst/>
          </a:prstGeom>
        </p:spPr>
      </p:pic>
      <p:pic>
        <p:nvPicPr>
          <p:cNvPr id="12" name="Picture 11">
            <a:extLst>
              <a:ext uri="{FF2B5EF4-FFF2-40B4-BE49-F238E27FC236}">
                <a16:creationId xmlns:a16="http://schemas.microsoft.com/office/drawing/2014/main" id="{9D2B570D-A37A-4B6D-E8B9-DB2D3C7C576B}"/>
              </a:ext>
            </a:extLst>
          </p:cNvPr>
          <p:cNvPicPr>
            <a:picLocks noChangeAspect="1"/>
          </p:cNvPicPr>
          <p:nvPr/>
        </p:nvPicPr>
        <p:blipFill rotWithShape="1">
          <a:blip r:embed="rId5"/>
          <a:srcRect t="22322" r="83210"/>
          <a:stretch/>
        </p:blipFill>
        <p:spPr>
          <a:xfrm>
            <a:off x="6604029" y="3762385"/>
            <a:ext cx="2047009" cy="2055912"/>
          </a:xfrm>
          <a:prstGeom prst="rect">
            <a:avLst/>
          </a:prstGeom>
        </p:spPr>
      </p:pic>
      <p:pic>
        <p:nvPicPr>
          <p:cNvPr id="16" name="Picture 15">
            <a:extLst>
              <a:ext uri="{FF2B5EF4-FFF2-40B4-BE49-F238E27FC236}">
                <a16:creationId xmlns:a16="http://schemas.microsoft.com/office/drawing/2014/main" id="{6AAF7D79-45C8-F204-C4E0-BD4D82982A4D}"/>
              </a:ext>
            </a:extLst>
          </p:cNvPr>
          <p:cNvPicPr>
            <a:picLocks noChangeAspect="1"/>
          </p:cNvPicPr>
          <p:nvPr/>
        </p:nvPicPr>
        <p:blipFill rotWithShape="1">
          <a:blip r:embed="rId6"/>
          <a:srcRect r="67017"/>
          <a:stretch/>
        </p:blipFill>
        <p:spPr>
          <a:xfrm>
            <a:off x="8490350" y="1234549"/>
            <a:ext cx="1969246" cy="2057400"/>
          </a:xfrm>
          <a:prstGeom prst="rect">
            <a:avLst/>
          </a:prstGeom>
        </p:spPr>
      </p:pic>
      <p:pic>
        <p:nvPicPr>
          <p:cNvPr id="18" name="Picture 17">
            <a:extLst>
              <a:ext uri="{FF2B5EF4-FFF2-40B4-BE49-F238E27FC236}">
                <a16:creationId xmlns:a16="http://schemas.microsoft.com/office/drawing/2014/main" id="{E568CC0A-1F2D-2AF5-8B05-D02EE0A0BEFE}"/>
              </a:ext>
            </a:extLst>
          </p:cNvPr>
          <p:cNvPicPr>
            <a:picLocks noChangeAspect="1"/>
          </p:cNvPicPr>
          <p:nvPr/>
        </p:nvPicPr>
        <p:blipFill rotWithShape="1">
          <a:blip r:embed="rId7"/>
          <a:srcRect l="83210" t="22266"/>
          <a:stretch/>
        </p:blipFill>
        <p:spPr>
          <a:xfrm>
            <a:off x="9841799" y="2302738"/>
            <a:ext cx="2047009" cy="2057401"/>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945387" y="2266560"/>
            <a:ext cx="2114735" cy="2347356"/>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374814" y="3842927"/>
            <a:ext cx="2242213" cy="2547075"/>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722163" y="2754152"/>
            <a:ext cx="4657282" cy="1032975"/>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Unique characteristics (Quail’s Crest)</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722163" y="4376838"/>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Muted/blended Colors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Color Variance</a:t>
            </a:r>
          </a:p>
          <a:p>
            <a:pPr marL="742950" lvl="1" indent="-28575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58217" y="2052411"/>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More species 100% correctly classified</a:t>
            </a:r>
          </a:p>
          <a:p>
            <a:pPr marL="194310" indent="-194310" defTabSz="777240">
              <a:spcBef>
                <a:spcPts val="850"/>
              </a:spcBef>
            </a:pPr>
            <a:r>
              <a:rPr lang="en-US" sz="1700" dirty="0"/>
              <a:t>Some classes improved their predictions</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58217" y="3459845"/>
            <a:ext cx="4570145" cy="14942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p>
          <a:p>
            <a:pPr marL="194310" indent="-194310" defTabSz="777240">
              <a:spcBef>
                <a:spcPts val="850"/>
              </a:spcBef>
            </a:pPr>
            <a:r>
              <a:rPr lang="en-US" sz="1700" kern="1200" dirty="0">
                <a:solidFill>
                  <a:schemeClr val="tx2"/>
                </a:solidFill>
                <a:latin typeface="+mn-lt"/>
                <a:ea typeface="+mn-ea"/>
                <a:cs typeface="+mn-cs"/>
              </a:rPr>
              <a:t>Drop in accuracy/increase in loss</a:t>
            </a:r>
          </a:p>
          <a:p>
            <a:pPr marL="194310" indent="-194310" defTabSz="777240">
              <a:spcBef>
                <a:spcPts val="850"/>
              </a:spcBef>
            </a:pPr>
            <a:r>
              <a:rPr lang="en-US" sz="1700" kern="1200" dirty="0">
                <a:solidFill>
                  <a:schemeClr val="tx2"/>
                </a:solidFill>
                <a:latin typeface="+mn-lt"/>
                <a:ea typeface="+mn-ea"/>
                <a:cs typeface="+mn-cs"/>
              </a:rPr>
              <a:t>Significant decrease in some species</a:t>
            </a:r>
          </a:p>
          <a:p>
            <a:pPr marL="194310" indent="-194310" defTabSz="777240">
              <a:spcBef>
                <a:spcPts val="850"/>
              </a:spcBef>
            </a:pPr>
            <a:r>
              <a:rPr lang="en-US" sz="1700" kern="1200" dirty="0">
                <a:solidFill>
                  <a:schemeClr val="tx2"/>
                </a:solidFill>
                <a:latin typeface="+mn-lt"/>
                <a:ea typeface="+mn-ea"/>
                <a:cs typeface="+mn-cs"/>
              </a:rPr>
              <a:t>Model still overfitting after only a few epochs</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1752</Words>
  <Application>Microsoft Office PowerPoint</Application>
  <PresentationFormat>Widescreen</PresentationFormat>
  <Paragraphs>148</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vt:lpstr>
      <vt:lpstr>Simple Model Evaluation – Correct Birds</vt:lpstr>
      <vt:lpstr>Proposed Improvements</vt:lpstr>
      <vt:lpstr>Complex Model Evaluation</vt:lpstr>
      <vt:lpstr>Progressive Resizing</vt:lpstr>
      <vt:lpstr>Progressive Model Evaluation</vt:lpstr>
      <vt:lpstr>Additional Images</vt:lpstr>
      <vt:lpstr>Final Test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14</cp:revision>
  <dcterms:created xsi:type="dcterms:W3CDTF">2024-03-06T23:48:54Z</dcterms:created>
  <dcterms:modified xsi:type="dcterms:W3CDTF">2024-03-11T15:59:02Z</dcterms:modified>
</cp:coreProperties>
</file>